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9" r:id="rId3"/>
    <p:sldId id="410" r:id="rId4"/>
    <p:sldId id="411" r:id="rId5"/>
    <p:sldId id="412" r:id="rId6"/>
    <p:sldId id="413" r:id="rId7"/>
    <p:sldId id="415" r:id="rId8"/>
    <p:sldId id="260" r:id="rId9"/>
  </p:sldIdLst>
  <p:sldSz cx="9144000" cy="6858000" type="screen4x3"/>
  <p:notesSz cx="6858000" cy="9144000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guez Guilera, Bernat" initials="DGB" lastIdx="2" clrIdx="0">
    <p:extLst>
      <p:ext uri="{19B8F6BF-5375-455C-9EA6-DF929625EA0E}">
        <p15:presenceInfo xmlns:p15="http://schemas.microsoft.com/office/powerpoint/2012/main" userId="Dominguez Guilera, Bern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2B2CE"/>
    <a:srgbClr val="FFCCFF"/>
    <a:srgbClr val="DC8172"/>
    <a:srgbClr val="4F9F62"/>
    <a:srgbClr val="CCFFCC"/>
    <a:srgbClr val="990033"/>
    <a:srgbClr val="296897"/>
    <a:srgbClr val="E06E7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1" autoAdjust="0"/>
    <p:restoredTop sz="94676" autoAdjust="0"/>
  </p:normalViewPr>
  <p:slideViewPr>
    <p:cSldViewPr>
      <p:cViewPr varScale="1">
        <p:scale>
          <a:sx n="74" d="100"/>
          <a:sy n="74" d="100"/>
        </p:scale>
        <p:origin x="9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8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4D18E606-95A4-4E4A-8B60-C4FD8F1C7683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3267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Feu clic aquí per editar els estils de text del patró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F09BC29A-AA13-4192-B677-3444827BB39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68010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E64A1D-F08F-4596-B70A-3F50DD8BD59E}" type="slidenum">
              <a:rPr lang="ca-ES" altLang="ca-ES" smtClean="0"/>
              <a:pPr>
                <a:spcBef>
                  <a:spcPct val="0"/>
                </a:spcBef>
              </a:pPr>
              <a:t>1</a:t>
            </a:fld>
            <a:endParaRPr lang="ca-ES" altLang="ca-E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6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BC29A-AA13-4192-B677-3444827BB39A}" type="slidenum">
              <a:rPr kumimoji="0" lang="ca-ES" altLang="ca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a-ES" altLang="ca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0123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BC29A-AA13-4192-B677-3444827BB39A}" type="slidenum">
              <a:rPr kumimoji="0" lang="ca-ES" altLang="ca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a-ES" altLang="ca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074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BC29A-AA13-4192-B677-3444827BB39A}" type="slidenum">
              <a:rPr kumimoji="0" lang="ca-ES" altLang="ca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a-ES" altLang="ca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638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BC29A-AA13-4192-B677-3444827BB39A}" type="slidenum">
              <a:rPr kumimoji="0" lang="ca-ES" altLang="ca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a-ES" altLang="ca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59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BC29A-AA13-4192-B677-3444827BB39A}" type="slidenum">
              <a:rPr kumimoji="0" lang="ca-ES" altLang="ca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a-ES" altLang="ca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113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9BC29A-AA13-4192-B677-3444827BB39A}" type="slidenum">
              <a:rPr kumimoji="0" lang="ca-ES" altLang="ca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a-ES" altLang="ca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519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D61954-2173-496F-9747-D913B0825762}" type="slidenum">
              <a:rPr lang="ca-ES" altLang="ca-ES" smtClean="0"/>
              <a:pPr>
                <a:spcBef>
                  <a:spcPct val="0"/>
                </a:spcBef>
              </a:pPr>
              <a:t>8</a:t>
            </a:fld>
            <a:endParaRPr lang="ca-ES" altLang="ca-E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a-ES" altLang="ca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6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6021288"/>
            <a:ext cx="2505673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2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ol, objectes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3988" cy="100806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2517775"/>
            <a:ext cx="3810000" cy="1541463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648200" y="2517775"/>
            <a:ext cx="3811588" cy="1541463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62759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ítol, gràfic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3988" cy="100806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gràfic 2"/>
          <p:cNvSpPr>
            <a:spLocks noGrp="1"/>
          </p:cNvSpPr>
          <p:nvPr>
            <p:ph type="chart" sz="half" idx="1"/>
          </p:nvPr>
        </p:nvSpPr>
        <p:spPr>
          <a:xfrm>
            <a:off x="685800" y="2517775"/>
            <a:ext cx="3810000" cy="1541463"/>
          </a:xfrm>
        </p:spPr>
        <p:txBody>
          <a:bodyPr/>
          <a:lstStyle/>
          <a:p>
            <a:pPr lvl="0"/>
            <a:r>
              <a:rPr lang="ca-ES" noProof="0" smtClean="0"/>
              <a:t>Feu clic aquí per afegir un gràfic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648200" y="2517775"/>
            <a:ext cx="3811588" cy="1541463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1001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ol i ta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3988" cy="100806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aula 2"/>
          <p:cNvSpPr>
            <a:spLocks noGrp="1"/>
          </p:cNvSpPr>
          <p:nvPr>
            <p:ph type="tbl" idx="1"/>
          </p:nvPr>
        </p:nvSpPr>
        <p:spPr>
          <a:xfrm>
            <a:off x="685800" y="2517775"/>
            <a:ext cx="7773988" cy="1541463"/>
          </a:xfrm>
        </p:spPr>
        <p:txBody>
          <a:bodyPr/>
          <a:lstStyle/>
          <a:p>
            <a:pPr lvl="0"/>
            <a:r>
              <a:rPr lang="ca-ES" noProof="0" smtClean="0"/>
              <a:t>Feu clic a la icona per afegir una taula</a:t>
            </a:r>
          </a:p>
        </p:txBody>
      </p:sp>
    </p:spTree>
    <p:extLst>
      <p:ext uri="{BB962C8B-B14F-4D97-AF65-F5344CB8AC3E}">
        <p14:creationId xmlns:p14="http://schemas.microsoft.com/office/powerpoint/2010/main" val="114303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/>
          <p:cNvSpPr txBox="1">
            <a:spLocks noChangeArrowheads="1"/>
          </p:cNvSpPr>
          <p:nvPr userDrawn="1"/>
        </p:nvSpPr>
        <p:spPr bwMode="auto">
          <a:xfrm>
            <a:off x="395288" y="6272213"/>
            <a:ext cx="5761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ca-ES" sz="2000" dirty="0" smtClean="0">
              <a:latin typeface="Arial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Feu clic aquí per editar l'estil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8074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571" y="6165304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3988" cy="100806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2517775"/>
            <a:ext cx="3810000" cy="1541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517775"/>
            <a:ext cx="3811588" cy="1541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25132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</p:spTree>
    <p:extLst>
      <p:ext uri="{BB962C8B-B14F-4D97-AF65-F5344CB8AC3E}">
        <p14:creationId xmlns:p14="http://schemas.microsoft.com/office/powerpoint/2010/main" val="231605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Títo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0916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067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</p:spTree>
    <p:extLst>
      <p:ext uri="{BB962C8B-B14F-4D97-AF65-F5344CB8AC3E}">
        <p14:creationId xmlns:p14="http://schemas.microsoft.com/office/powerpoint/2010/main" val="364524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a-ES" noProof="0" smtClean="0"/>
              <a:t>Feu clic a la icona per afegir una imatge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</p:spTree>
    <p:extLst>
      <p:ext uri="{BB962C8B-B14F-4D97-AF65-F5344CB8AC3E}">
        <p14:creationId xmlns:p14="http://schemas.microsoft.com/office/powerpoint/2010/main" val="2509334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340" y="6232525"/>
            <a:ext cx="250489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 rot="16200000">
            <a:off x="1500584" y="811784"/>
            <a:ext cx="3240362" cy="4874395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64637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115888"/>
            <a:ext cx="77739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dirty="0" smtClean="0"/>
              <a:t>Feu </a:t>
            </a:r>
            <a:r>
              <a:rPr lang="ca-ES" altLang="ca-ES" dirty="0" err="1" smtClean="0"/>
              <a:t>clc</a:t>
            </a:r>
            <a:r>
              <a:rPr lang="ca-ES" altLang="ca-ES" dirty="0" smtClean="0"/>
              <a:t> aquí per editar l'estil de títol del patró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7775"/>
            <a:ext cx="7773988" cy="154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a-ES" altLang="ca-ES" smtClean="0"/>
              <a:t>Feu clic aquí per editar els estils de text del patró</a:t>
            </a:r>
          </a:p>
          <a:p>
            <a:pPr lvl="1"/>
            <a:r>
              <a:rPr lang="ca-ES" altLang="ca-ES" smtClean="0"/>
              <a:t>Segon nivell</a:t>
            </a:r>
          </a:p>
          <a:p>
            <a:pPr lvl="2"/>
            <a:r>
              <a:rPr lang="ca-ES" altLang="ca-ES" smtClean="0"/>
              <a:t>Tercer nivell</a:t>
            </a:r>
          </a:p>
          <a:p>
            <a:pPr lvl="3"/>
            <a:r>
              <a:rPr lang="ca-ES" altLang="ca-ES" smtClean="0"/>
              <a:t>Quart nivell</a:t>
            </a:r>
          </a:p>
          <a:p>
            <a:pPr lvl="4"/>
            <a:r>
              <a:rPr lang="ca-ES" altLang="ca-ES" smtClean="0"/>
              <a:t>Cinquè nivell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630238" y="1268413"/>
            <a:ext cx="76962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o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ol 1"/>
          <p:cNvSpPr>
            <a:spLocks noGrp="1"/>
          </p:cNvSpPr>
          <p:nvPr>
            <p:ph type="ctrTitle" idx="4294967295"/>
          </p:nvPr>
        </p:nvSpPr>
        <p:spPr>
          <a:xfrm>
            <a:off x="755576" y="3277571"/>
            <a:ext cx="7772400" cy="1754326"/>
          </a:xfrm>
        </p:spPr>
        <p:txBody>
          <a:bodyPr/>
          <a:lstStyle/>
          <a:p>
            <a:pPr algn="ctr"/>
            <a:r>
              <a:rPr lang="ca-ES" altLang="ca-ES" sz="3600" dirty="0" smtClean="0"/>
              <a:t>Situació agrària                              al municipi d’Alella</a:t>
            </a:r>
            <a:r>
              <a:rPr lang="ca-ES" altLang="ca-ES" dirty="0"/>
              <a:t/>
            </a:r>
            <a:br>
              <a:rPr lang="ca-ES" altLang="ca-ES" dirty="0"/>
            </a:br>
            <a:endParaRPr lang="ca-ES" altLang="ca-ES" dirty="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1525" y="539192"/>
            <a:ext cx="4762500" cy="202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QuadreDeText 1"/>
          <p:cNvSpPr txBox="1"/>
          <p:nvPr/>
        </p:nvSpPr>
        <p:spPr>
          <a:xfrm>
            <a:off x="6804024" y="5589240"/>
            <a:ext cx="17239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dirty="0" smtClean="0"/>
              <a:t>Clara Bonavia Martínez</a:t>
            </a:r>
          </a:p>
          <a:p>
            <a:r>
              <a:rPr lang="ca-ES" sz="1000" dirty="0" smtClean="0"/>
              <a:t>Cap de l’OC Maresme</a:t>
            </a:r>
          </a:p>
          <a:p>
            <a:r>
              <a:rPr lang="ca-ES" sz="1000" dirty="0" smtClean="0"/>
              <a:t>Setembre de 2023</a:t>
            </a:r>
            <a:endParaRPr lang="ca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Dades generals d’Alella</a:t>
            </a:r>
            <a:endParaRPr lang="ca-ES" dirty="0"/>
          </a:p>
        </p:txBody>
      </p:sp>
      <p:sp>
        <p:nvSpPr>
          <p:cNvPr id="4" name="QuadreDeText 3"/>
          <p:cNvSpPr txBox="1"/>
          <p:nvPr/>
        </p:nvSpPr>
        <p:spPr>
          <a:xfrm>
            <a:off x="379835" y="1700808"/>
            <a:ext cx="831606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a-E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Superfície total municipi: 9,58 Km</a:t>
            </a:r>
            <a:r>
              <a:rPr lang="ca-ES" baseline="300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2</a:t>
            </a:r>
          </a:p>
          <a:p>
            <a:pPr>
              <a:defRPr/>
            </a:pPr>
            <a:r>
              <a:rPr lang="ca-ES" baseline="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Superfície</a:t>
            </a:r>
            <a:r>
              <a:rPr lang="ca-E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 agrícola utilitzada: 2,02 Km</a:t>
            </a:r>
            <a:r>
              <a:rPr lang="ca-ES" baseline="300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2  </a:t>
            </a:r>
            <a:r>
              <a:rPr lang="ca-ES" dirty="0">
                <a:solidFill>
                  <a:srgbClr val="000000">
                    <a:lumMod val="65000"/>
                    <a:lumOff val="35000"/>
                  </a:srgbClr>
                </a:solidFill>
              </a:rPr>
              <a:t>(</a:t>
            </a:r>
            <a:r>
              <a:rPr lang="ca-E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21</a:t>
            </a:r>
            <a:r>
              <a:rPr lang="ca-ES" dirty="0">
                <a:solidFill>
                  <a:srgbClr val="000000">
                    <a:lumMod val="65000"/>
                    <a:lumOff val="35000"/>
                  </a:srgbClr>
                </a:solidFill>
              </a:rPr>
              <a:t>% </a:t>
            </a:r>
            <a:r>
              <a:rPr lang="ca-E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del municipi)</a:t>
            </a:r>
            <a:endParaRPr lang="ca-ES" sz="14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sz="1400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>
              <a:defRPr/>
            </a:pPr>
            <a:endParaRPr lang="ca-E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a-ES" sz="2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Agricultors </a:t>
            </a:r>
            <a:r>
              <a:rPr lang="ca-ES" dirty="0" smtClean="0"/>
              <a:t>amb alguna Sup. declarada a Alella </a:t>
            </a:r>
            <a:r>
              <a:rPr kumimoji="0" lang="ca-ES" sz="22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(Dun 23) : 1</a:t>
            </a:r>
            <a:r>
              <a:rPr kumimoji="0" lang="ca-ES" sz="22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  <a:p>
            <a:pPr>
              <a:defRPr/>
            </a:pPr>
            <a:r>
              <a:rPr lang="ca-ES" dirty="0"/>
              <a:t>Agricultors amb </a:t>
            </a:r>
            <a:r>
              <a:rPr lang="ca-ES" dirty="0" smtClean="0"/>
              <a:t>domicili declarada a </a:t>
            </a:r>
            <a:r>
              <a:rPr lang="ca-ES" dirty="0"/>
              <a:t>Alella (Dun 23) : </a:t>
            </a:r>
            <a:r>
              <a:rPr lang="ca-ES" dirty="0" smtClean="0"/>
              <a:t>5</a:t>
            </a:r>
            <a:endParaRPr lang="ca-ES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2200" b="1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13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Font de dades</a:t>
            </a:r>
            <a:endParaRPr lang="ca-ES" dirty="0"/>
          </a:p>
        </p:txBody>
      </p:sp>
      <p:sp>
        <p:nvSpPr>
          <p:cNvPr id="4" name="QuadreDeText 3"/>
          <p:cNvSpPr txBox="1"/>
          <p:nvPr/>
        </p:nvSpPr>
        <p:spPr>
          <a:xfrm>
            <a:off x="417066" y="1628800"/>
            <a:ext cx="8241606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Dades facilitades pel Servei d’Estadística i Preus Agroalimentaris </a:t>
            </a:r>
            <a:r>
              <a:rPr lang="ca-ES" dirty="0" smtClean="0"/>
              <a:t>del Gabinet Tècnic del Departament.</a:t>
            </a:r>
            <a:endParaRPr lang="ca-ES" dirty="0"/>
          </a:p>
          <a:p>
            <a:pPr>
              <a:defRPr/>
            </a:pPr>
            <a:endParaRPr lang="ca-ES" sz="2000" b="0" kern="0" dirty="0" smtClean="0">
              <a:solidFill>
                <a:sysClr val="windowText" lastClr="000000"/>
              </a:solidFill>
            </a:endParaRPr>
          </a:p>
          <a:p>
            <a:pPr>
              <a:defRPr/>
            </a:pPr>
            <a:r>
              <a:rPr lang="ca-ES" sz="2000" b="0" kern="0" dirty="0" smtClean="0">
                <a:solidFill>
                  <a:sysClr val="windowText" lastClr="000000"/>
                </a:solidFill>
              </a:rPr>
              <a:t>L’</a:t>
            </a:r>
            <a:r>
              <a:rPr lang="ca-ES" sz="2000" i="1" kern="0" dirty="0" smtClean="0">
                <a:solidFill>
                  <a:sysClr val="windowText" lastClr="000000"/>
                </a:solidFill>
              </a:rPr>
              <a:t>Estadística </a:t>
            </a:r>
            <a:r>
              <a:rPr lang="ca-ES" sz="2000" i="1" kern="0" dirty="0">
                <a:solidFill>
                  <a:sysClr val="windowText" lastClr="000000"/>
                </a:solidFill>
              </a:rPr>
              <a:t>de superfícies </a:t>
            </a:r>
            <a:r>
              <a:rPr lang="ca-ES" sz="2000" i="1" kern="0" dirty="0" smtClean="0">
                <a:solidFill>
                  <a:sysClr val="windowText" lastClr="000000"/>
                </a:solidFill>
              </a:rPr>
              <a:t>municipals </a:t>
            </a:r>
            <a:r>
              <a:rPr lang="ca-ES" sz="2000" i="1" kern="0" dirty="0">
                <a:solidFill>
                  <a:sysClr val="windowText" lastClr="000000"/>
                </a:solidFill>
              </a:rPr>
              <a:t>dels conreus agrícoles </a:t>
            </a:r>
            <a:r>
              <a:rPr lang="ca-ES" sz="2000" b="0" kern="0" dirty="0" smtClean="0">
                <a:solidFill>
                  <a:sysClr val="windowText" lastClr="000000"/>
                </a:solidFill>
              </a:rPr>
              <a:t>s’ha fet utilitzant d</a:t>
            </a:r>
            <a:r>
              <a:rPr lang="ca-ES" sz="2000" b="0" dirty="0" smtClean="0"/>
              <a:t>iferents </a:t>
            </a:r>
            <a:r>
              <a:rPr lang="ca-ES" sz="2000" b="0" dirty="0"/>
              <a:t>registres </a:t>
            </a:r>
            <a:r>
              <a:rPr lang="ca-ES" sz="2000" b="0" dirty="0" smtClean="0"/>
              <a:t>oficials:</a:t>
            </a:r>
          </a:p>
          <a:p>
            <a:pPr>
              <a:defRPr/>
            </a:pPr>
            <a:endParaRPr lang="ca-ES" sz="2000" b="0" dirty="0" smtClean="0"/>
          </a:p>
          <a:p>
            <a:pPr>
              <a:defRPr/>
            </a:pPr>
            <a:r>
              <a:rPr lang="ca-ES" sz="2000" b="0" dirty="0" smtClean="0"/>
              <a:t>- Registre </a:t>
            </a:r>
            <a:r>
              <a:rPr lang="ca-ES" sz="2000" b="0" dirty="0"/>
              <a:t>de Plantacions de  Fruiters de </a:t>
            </a:r>
            <a:r>
              <a:rPr lang="ca-ES" sz="2000" b="0" dirty="0" smtClean="0"/>
              <a:t>Catalunya</a:t>
            </a:r>
            <a:endParaRPr lang="ca-ES" sz="2000" b="0" dirty="0"/>
          </a:p>
          <a:p>
            <a:pPr>
              <a:defRPr/>
            </a:pPr>
            <a:r>
              <a:rPr lang="ca-ES" sz="2000" b="0" dirty="0" smtClean="0"/>
              <a:t>- Registre Vitivinícola</a:t>
            </a:r>
            <a:endParaRPr lang="ca-ES" sz="2000" b="0" dirty="0"/>
          </a:p>
          <a:p>
            <a:pPr>
              <a:defRPr/>
            </a:pPr>
            <a:r>
              <a:rPr lang="ca-ES" sz="2000" b="0" dirty="0" smtClean="0"/>
              <a:t>- Dades </a:t>
            </a:r>
            <a:r>
              <a:rPr lang="ca-ES" sz="2000" b="0" dirty="0"/>
              <a:t>de la </a:t>
            </a:r>
            <a:r>
              <a:rPr lang="ca-ES" sz="2000" b="0" dirty="0" smtClean="0"/>
              <a:t>DUN</a:t>
            </a:r>
          </a:p>
          <a:p>
            <a:pPr>
              <a:defRPr/>
            </a:pPr>
            <a:r>
              <a:rPr lang="ca-ES" sz="2000" b="0" dirty="0" smtClean="0"/>
              <a:t>- SIGPAC</a:t>
            </a:r>
            <a:endParaRPr lang="ca-ES" sz="2000" b="0" baseline="30000" dirty="0" smtClean="0"/>
          </a:p>
          <a:p>
            <a:pPr>
              <a:defRPr/>
            </a:pPr>
            <a:endParaRPr lang="ca-ES" sz="20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2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Situació agrícola a Alella (any 2022)</a:t>
            </a:r>
            <a:endParaRPr lang="ca-ES" dirty="0"/>
          </a:p>
        </p:txBody>
      </p:sp>
      <p:sp>
        <p:nvSpPr>
          <p:cNvPr id="4" name="QuadreDeText 3"/>
          <p:cNvSpPr txBox="1"/>
          <p:nvPr/>
        </p:nvSpPr>
        <p:spPr>
          <a:xfrm>
            <a:off x="417066" y="1628800"/>
            <a:ext cx="824160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Superfícies (en ha) i conreus principals</a:t>
            </a:r>
            <a:endParaRPr lang="ca-ES" sz="20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endParaRPr lang="ca-ES" sz="20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endParaRPr lang="ca-ES" sz="2000" b="0" baseline="30000" dirty="0" smtClean="0"/>
          </a:p>
          <a:p>
            <a:pPr>
              <a:defRPr/>
            </a:pPr>
            <a:endParaRPr lang="ca-ES" sz="20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Imat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204864"/>
            <a:ext cx="5832648" cy="3600400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9780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Comparativa cronològica de tots els conreus</a:t>
            </a:r>
            <a:endParaRPr lang="ca-ES" dirty="0"/>
          </a:p>
        </p:txBody>
      </p:sp>
      <p:sp>
        <p:nvSpPr>
          <p:cNvPr id="4" name="QuadreDeText 3"/>
          <p:cNvSpPr txBox="1"/>
          <p:nvPr/>
        </p:nvSpPr>
        <p:spPr>
          <a:xfrm>
            <a:off x="335821" y="1223445"/>
            <a:ext cx="361015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8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Any 2011: 125,5 ha</a:t>
            </a:r>
          </a:p>
          <a:p>
            <a:pPr algn="ctr"/>
            <a:endParaRPr lang="ca-ES" sz="20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>
              <a:defRPr/>
            </a:pPr>
            <a:endParaRPr lang="ca-ES" sz="20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QuadreDeText 4"/>
          <p:cNvSpPr txBox="1"/>
          <p:nvPr/>
        </p:nvSpPr>
        <p:spPr>
          <a:xfrm>
            <a:off x="4283968" y="1242626"/>
            <a:ext cx="3309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a-ES"/>
            </a:defPPr>
            <a:lvl1pPr algn="ctr">
              <a:defRPr sz="2000">
                <a:solidFill>
                  <a:srgbClr val="000000">
                    <a:lumMod val="65000"/>
                    <a:lumOff val="35000"/>
                  </a:srgbClr>
                </a:solidFill>
              </a:defRPr>
            </a:lvl1pPr>
          </a:lstStyle>
          <a:p>
            <a:r>
              <a:rPr lang="ca-ES" sz="1800" dirty="0"/>
              <a:t>Any </a:t>
            </a:r>
            <a:r>
              <a:rPr lang="ca-ES" sz="1800" dirty="0" smtClean="0"/>
              <a:t>2015: 111 ha</a:t>
            </a:r>
            <a:endParaRPr lang="ca-ES" sz="1800" dirty="0"/>
          </a:p>
          <a:p>
            <a:endParaRPr lang="ca-ES" sz="1800" dirty="0"/>
          </a:p>
          <a:p>
            <a:endParaRPr lang="ca-ES" sz="1800" dirty="0"/>
          </a:p>
          <a:p>
            <a:endParaRPr lang="ca-ES" sz="1800" dirty="0"/>
          </a:p>
          <a:p>
            <a:endParaRPr lang="ca-ES" sz="1800" dirty="0"/>
          </a:p>
          <a:p>
            <a:endParaRPr lang="ca-ES" sz="1800" dirty="0"/>
          </a:p>
        </p:txBody>
      </p:sp>
      <p:sp>
        <p:nvSpPr>
          <p:cNvPr id="6" name="QuadreDeText 5"/>
          <p:cNvSpPr txBox="1"/>
          <p:nvPr/>
        </p:nvSpPr>
        <p:spPr>
          <a:xfrm>
            <a:off x="179512" y="3931845"/>
            <a:ext cx="36480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8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Any 2020: 107 ha</a:t>
            </a:r>
          </a:p>
          <a:p>
            <a:pPr algn="ctr"/>
            <a:endParaRPr lang="ca-ES" sz="18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>
              <a:defRPr/>
            </a:pPr>
            <a:endParaRPr lang="ca-ES" sz="18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sz="1800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3894104" y="3931845"/>
            <a:ext cx="39852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8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Any 2022: 101 ha</a:t>
            </a:r>
          </a:p>
          <a:p>
            <a:pPr algn="ctr"/>
            <a:endParaRPr lang="ca-ES" sz="18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>
              <a:defRPr/>
            </a:pPr>
            <a:endParaRPr lang="ca-ES" sz="18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sz="1800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</a:endParaRPr>
          </a:p>
        </p:txBody>
      </p:sp>
      <p:graphicFrame>
        <p:nvGraphicFramePr>
          <p:cNvPr id="3" name="Ta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46820"/>
              </p:ext>
            </p:extLst>
          </p:nvPr>
        </p:nvGraphicFramePr>
        <p:xfrm>
          <a:off x="4969088" y="4236558"/>
          <a:ext cx="3024337" cy="1975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7189">
                  <a:extLst>
                    <a:ext uri="{9D8B030D-6E8A-4147-A177-3AD203B41FA5}">
                      <a16:colId xmlns:a16="http://schemas.microsoft.com/office/drawing/2014/main" xmlns="" val="2621964348"/>
                    </a:ext>
                  </a:extLst>
                </a:gridCol>
                <a:gridCol w="970561">
                  <a:extLst>
                    <a:ext uri="{9D8B030D-6E8A-4147-A177-3AD203B41FA5}">
                      <a16:colId xmlns:a16="http://schemas.microsoft.com/office/drawing/2014/main" xmlns="" val="2251003880"/>
                    </a:ext>
                  </a:extLst>
                </a:gridCol>
                <a:gridCol w="736587">
                  <a:extLst>
                    <a:ext uri="{9D8B030D-6E8A-4147-A177-3AD203B41FA5}">
                      <a16:colId xmlns:a16="http://schemas.microsoft.com/office/drawing/2014/main" xmlns="" val="2939639598"/>
                    </a:ext>
                  </a:extLst>
                </a:gridCol>
              </a:tblGrid>
              <a:tr h="176571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GRUP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CULTIU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Superfície (en ha)</a:t>
                      </a:r>
                      <a:endParaRPr lang="ca-E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1842895481"/>
                  </a:ext>
                </a:extLst>
              </a:tr>
              <a:tr h="176571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FLORS I PLANTES ORNAMENTALS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Plantes ornamentals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4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2067456092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Enciam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2098669553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Espinac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30988066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Bleda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1640964197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Carbassa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3224645764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Albergínia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1584849019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Tomàquet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3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2155206948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Pebrot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1056027623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Carxofa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3520125655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Ceba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2459476105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Mongeta tendra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3184437982"/>
                  </a:ext>
                </a:extLst>
              </a:tr>
              <a:tr h="89638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LLEGUMINOSES GRA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Mongeta seca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2144692676"/>
                  </a:ext>
                </a:extLst>
              </a:tr>
              <a:tr h="176571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TUBERCLES CONSUM HUMÀ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Patata d'estació mitjana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337528904"/>
                  </a:ext>
                </a:extLst>
              </a:tr>
              <a:tr h="176571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VINYA SECÀ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Vinya de raïm per a vi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65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4053266050"/>
                  </a:ext>
                </a:extLst>
              </a:tr>
              <a:tr h="176571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VINYA REGADIU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Vinya de raïm per a vi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500" u="none" strike="noStrike">
                          <a:effectLst/>
                        </a:rPr>
                        <a:t>18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2208162184"/>
                  </a:ext>
                </a:extLst>
              </a:tr>
              <a:tr h="107025">
                <a:tc>
                  <a:txBody>
                    <a:bodyPr/>
                    <a:lstStyle/>
                    <a:p>
                      <a:pPr algn="l" fontAlgn="b"/>
                      <a:endParaRPr lang="ca-E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a-E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600" u="none" strike="noStrike" dirty="0">
                          <a:effectLst/>
                        </a:rPr>
                        <a:t>101</a:t>
                      </a:r>
                      <a:endParaRPr lang="ca-E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72" marR="2372" marT="2372" marB="0" anchor="b"/>
                </a:tc>
                <a:extLst>
                  <a:ext uri="{0D108BD9-81ED-4DB2-BD59-A6C34878D82A}">
                    <a16:rowId xmlns:a16="http://schemas.microsoft.com/office/drawing/2014/main" xmlns="" val="1802896132"/>
                  </a:ext>
                </a:extLst>
              </a:tr>
            </a:tbl>
          </a:graphicData>
        </a:graphic>
      </p:graphicFrame>
      <p:graphicFrame>
        <p:nvGraphicFramePr>
          <p:cNvPr id="9" name="Tau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81893"/>
              </p:ext>
            </p:extLst>
          </p:nvPr>
        </p:nvGraphicFramePr>
        <p:xfrm>
          <a:off x="1069766" y="4236558"/>
          <a:ext cx="2824338" cy="197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0085">
                  <a:extLst>
                    <a:ext uri="{9D8B030D-6E8A-4147-A177-3AD203B41FA5}">
                      <a16:colId xmlns:a16="http://schemas.microsoft.com/office/drawing/2014/main" xmlns="" val="21030376"/>
                    </a:ext>
                  </a:extLst>
                </a:gridCol>
                <a:gridCol w="906378">
                  <a:extLst>
                    <a:ext uri="{9D8B030D-6E8A-4147-A177-3AD203B41FA5}">
                      <a16:colId xmlns:a16="http://schemas.microsoft.com/office/drawing/2014/main" xmlns="" val="1358987474"/>
                    </a:ext>
                  </a:extLst>
                </a:gridCol>
                <a:gridCol w="687875">
                  <a:extLst>
                    <a:ext uri="{9D8B030D-6E8A-4147-A177-3AD203B41FA5}">
                      <a16:colId xmlns:a16="http://schemas.microsoft.com/office/drawing/2014/main" xmlns="" val="3159630818"/>
                    </a:ext>
                  </a:extLst>
                </a:gridCol>
              </a:tblGrid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GRUP CONREU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CONREU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Superfície (en ha)</a:t>
                      </a:r>
                      <a:endParaRPr lang="ca-E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3348999361"/>
                  </a:ext>
                </a:extLst>
              </a:tr>
              <a:tr h="181826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FLORS I PLANTES ORNAMENTALS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Plantes ornamentals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4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637367538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Enciam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3304374320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Escarola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742365011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Espinac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912855561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Bleda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4075923053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Carbassa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1258966472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Cogombre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3718948161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Albergínia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3320753825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Tomàquet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3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1804056799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Carxofa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444474380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Ceba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2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240086818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HORTALISSES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Mongeta tendra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824320656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LLEGUMINOSES GRA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Mongeta seca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508724284"/>
                  </a:ext>
                </a:extLst>
              </a:tr>
              <a:tr h="181826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TUBERCLES CONSUM HUMÀ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Patata d'estació mitjana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3218788457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VINYA SECÀ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Vinya de raïm per a vi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69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870224580"/>
                  </a:ext>
                </a:extLst>
              </a:tr>
              <a:tr h="100107"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VINYA REGADIU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500" u="none" strike="noStrike">
                          <a:effectLst/>
                        </a:rPr>
                        <a:t> 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500" u="none" strike="noStrike">
                          <a:effectLst/>
                        </a:rPr>
                        <a:t>18</a:t>
                      </a:r>
                      <a:endParaRPr lang="ca-E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3526882643"/>
                  </a:ext>
                </a:extLst>
              </a:tr>
              <a:tr h="110643">
                <a:tc>
                  <a:txBody>
                    <a:bodyPr/>
                    <a:lstStyle/>
                    <a:p>
                      <a:pPr algn="l" fontAlgn="b"/>
                      <a:endParaRPr lang="ca-E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a-E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600" u="none" strike="noStrike" dirty="0">
                          <a:effectLst/>
                        </a:rPr>
                        <a:t>107</a:t>
                      </a:r>
                      <a:endParaRPr lang="ca-E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41" marR="2241" marT="2241" marB="0" anchor="ctr"/>
                </a:tc>
                <a:extLst>
                  <a:ext uri="{0D108BD9-81ED-4DB2-BD59-A6C34878D82A}">
                    <a16:rowId xmlns:a16="http://schemas.microsoft.com/office/drawing/2014/main" xmlns="" val="1641477391"/>
                  </a:ext>
                </a:extLst>
              </a:tr>
            </a:tbl>
          </a:graphicData>
        </a:graphic>
      </p:graphicFrame>
      <p:graphicFrame>
        <p:nvGraphicFramePr>
          <p:cNvPr id="10" name="Ta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930353"/>
              </p:ext>
            </p:extLst>
          </p:nvPr>
        </p:nvGraphicFramePr>
        <p:xfrm>
          <a:off x="4969088" y="1544808"/>
          <a:ext cx="3024337" cy="2270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3661">
                  <a:extLst>
                    <a:ext uri="{9D8B030D-6E8A-4147-A177-3AD203B41FA5}">
                      <a16:colId xmlns:a16="http://schemas.microsoft.com/office/drawing/2014/main" xmlns="" val="3898112295"/>
                    </a:ext>
                  </a:extLst>
                </a:gridCol>
                <a:gridCol w="978252">
                  <a:extLst>
                    <a:ext uri="{9D8B030D-6E8A-4147-A177-3AD203B41FA5}">
                      <a16:colId xmlns:a16="http://schemas.microsoft.com/office/drawing/2014/main" xmlns="" val="3441218120"/>
                    </a:ext>
                  </a:extLst>
                </a:gridCol>
                <a:gridCol w="742424">
                  <a:extLst>
                    <a:ext uri="{9D8B030D-6E8A-4147-A177-3AD203B41FA5}">
                      <a16:colId xmlns:a16="http://schemas.microsoft.com/office/drawing/2014/main" xmlns="" val="4278899319"/>
                    </a:ext>
                  </a:extLst>
                </a:gridCol>
              </a:tblGrid>
              <a:tr h="159133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GRUP CONREU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CONREU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Superfície (en ha)</a:t>
                      </a:r>
                      <a:endParaRPr lang="ca-E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4027018620"/>
                  </a:ext>
                </a:extLst>
              </a:tr>
              <a:tr h="159133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FLORS I PLANTES ORNAMENTALS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Clavell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912583005"/>
                  </a:ext>
                </a:extLst>
              </a:tr>
              <a:tr h="159133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FLORS I PLANTES ORNAMENTALS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Plantes ornamentals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3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3246883630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Col de cabdell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2269281474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Enciam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3303634070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Escarola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1060894195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Espinac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1205784527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Cogombre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672960999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Albergínia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4285495684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Tomàquet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4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3444748079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Pebrot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2365458679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Carxofa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2025101311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Coliflor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4099724269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Ceba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2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3010536375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Rave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3734292912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Fava tendra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3283479668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LLEGUMINOSES GRA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Mongeta seca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1102957764"/>
                  </a:ext>
                </a:extLst>
              </a:tr>
              <a:tr h="159133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TUBERCLES CONSUM HUMÀ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Patata d'estació mitjana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2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3547641056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FRUITERS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Cirerer i guinder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2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2902142429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FRUITERS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Presseguer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1951246458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VINYA SECÀ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Vinya de raïm per a vi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65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1339852431"/>
                  </a:ext>
                </a:extLst>
              </a:tr>
              <a:tr h="855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VINYA REGADIU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Vinya de raïm per a vi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>
                          <a:effectLst/>
                        </a:rPr>
                        <a:t>19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4092844674"/>
                  </a:ext>
                </a:extLst>
              </a:tr>
              <a:tr h="94550">
                <a:tc>
                  <a:txBody>
                    <a:bodyPr/>
                    <a:lstStyle/>
                    <a:p>
                      <a:pPr algn="l" fontAlgn="b"/>
                      <a:endParaRPr lang="ca-E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a-E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400" u="none" strike="noStrike" dirty="0">
                          <a:effectLst/>
                        </a:rPr>
                        <a:t>111</a:t>
                      </a:r>
                      <a:endParaRPr lang="ca-E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56" marR="1756" marT="1756" marB="0" anchor="b"/>
                </a:tc>
                <a:extLst>
                  <a:ext uri="{0D108BD9-81ED-4DB2-BD59-A6C34878D82A}">
                    <a16:rowId xmlns:a16="http://schemas.microsoft.com/office/drawing/2014/main" xmlns="" val="2468705072"/>
                  </a:ext>
                </a:extLst>
              </a:tr>
            </a:tbl>
          </a:graphicData>
        </a:graphic>
      </p:graphicFrame>
      <p:graphicFrame>
        <p:nvGraphicFramePr>
          <p:cNvPr id="11" name="Tau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47296"/>
              </p:ext>
            </p:extLst>
          </p:nvPr>
        </p:nvGraphicFramePr>
        <p:xfrm>
          <a:off x="1069766" y="1544808"/>
          <a:ext cx="2824339" cy="2270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076">
                  <a:extLst>
                    <a:ext uri="{9D8B030D-6E8A-4147-A177-3AD203B41FA5}">
                      <a16:colId xmlns:a16="http://schemas.microsoft.com/office/drawing/2014/main" xmlns="" val="2379358369"/>
                    </a:ext>
                  </a:extLst>
                </a:gridCol>
                <a:gridCol w="917306">
                  <a:extLst>
                    <a:ext uri="{9D8B030D-6E8A-4147-A177-3AD203B41FA5}">
                      <a16:colId xmlns:a16="http://schemas.microsoft.com/office/drawing/2014/main" xmlns="" val="1105260214"/>
                    </a:ext>
                  </a:extLst>
                </a:gridCol>
                <a:gridCol w="683957">
                  <a:extLst>
                    <a:ext uri="{9D8B030D-6E8A-4147-A177-3AD203B41FA5}">
                      <a16:colId xmlns:a16="http://schemas.microsoft.com/office/drawing/2014/main" xmlns="" val="1830897090"/>
                    </a:ext>
                  </a:extLst>
                </a:gridCol>
              </a:tblGrid>
              <a:tr h="1390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GRUP CONREU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CONREU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Superfície (en ha)</a:t>
                      </a:r>
                      <a:endParaRPr lang="ca-E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10584089"/>
                  </a:ext>
                </a:extLst>
              </a:tr>
              <a:tr h="1390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FLORS I PLANTES ORNAMENTALS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Clavell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742658564"/>
                  </a:ext>
                </a:extLst>
              </a:tr>
              <a:tr h="1390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FLORS I PLANTES ORNAMENTALS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Altres flors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3097867952"/>
                  </a:ext>
                </a:extLst>
              </a:tr>
              <a:tr h="1390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FLORS I PLANTES ORNAMENTALS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Plantes ornamentals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6,6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1552819908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Col de cabdell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1913426586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Api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0,5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177455656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Enciam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490032801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Escarola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2140437696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 dirty="0">
                          <a:effectLst/>
                        </a:rPr>
                        <a:t>HORTALISSES</a:t>
                      </a:r>
                      <a:endParaRPr lang="ca-E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Bleda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0,5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414398642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Cogombre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937477093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Albergínia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863617117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Tomàquet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5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3520973207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Pebrot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2451066402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Ceba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2984723775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Rave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612082490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Mongeta verda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0,5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4254107393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HORTALISSES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Fava verda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1319223695"/>
                  </a:ext>
                </a:extLst>
              </a:tr>
              <a:tr h="1390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TUBERCLES CONSUM HUMÀ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Patata mitja estació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2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3355573250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FRUITERS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Cirerer i guinder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2,9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849699557"/>
                  </a:ext>
                </a:extLst>
              </a:tr>
              <a:tr h="71936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FRUITERS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Presseguer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1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4095401748"/>
                  </a:ext>
                </a:extLst>
              </a:tr>
              <a:tr h="1390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OLIVAR 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400" u="none" strike="noStrike">
                          <a:effectLst/>
                        </a:rPr>
                        <a:t>Olivera per a oliva d'oli</a:t>
                      </a:r>
                      <a:endParaRPr lang="it-I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0,7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2238807683"/>
                  </a:ext>
                </a:extLst>
              </a:tr>
              <a:tr h="1390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VINYA SECÀ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Vinya de raïm de taula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0,2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3310926705"/>
                  </a:ext>
                </a:extLst>
              </a:tr>
              <a:tr h="139045"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VINYA (SECÀ I REGADIU)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400" u="none" strike="noStrike">
                          <a:effectLst/>
                        </a:rPr>
                        <a:t>Vinya de raïm per a vi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339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>
                          <a:effectLst/>
                        </a:rPr>
                        <a:t>94,6</a:t>
                      </a:r>
                      <a:endParaRPr lang="ca-E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802792750"/>
                  </a:ext>
                </a:extLst>
              </a:tr>
              <a:tr h="79508">
                <a:tc>
                  <a:txBody>
                    <a:bodyPr/>
                    <a:lstStyle/>
                    <a:p>
                      <a:pPr algn="l" fontAlgn="b"/>
                      <a:endParaRPr lang="ca-E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a-E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400" u="none" strike="noStrike" dirty="0">
                          <a:effectLst/>
                        </a:rPr>
                        <a:t>125,5</a:t>
                      </a:r>
                      <a:endParaRPr lang="ca-E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3" marR="1683" marT="1683" marB="0" anchor="ctr"/>
                </a:tc>
                <a:extLst>
                  <a:ext uri="{0D108BD9-81ED-4DB2-BD59-A6C34878D82A}">
                    <a16:rowId xmlns:a16="http://schemas.microsoft.com/office/drawing/2014/main" xmlns="" val="2761318021"/>
                  </a:ext>
                </a:extLst>
              </a:tr>
            </a:tbl>
          </a:graphicData>
        </a:graphic>
      </p:graphicFrame>
      <p:cxnSp>
        <p:nvCxnSpPr>
          <p:cNvPr id="16" name="Connector de fletxa recta 15"/>
          <p:cNvCxnSpPr/>
          <p:nvPr/>
        </p:nvCxnSpPr>
        <p:spPr bwMode="auto">
          <a:xfrm>
            <a:off x="539552" y="4365104"/>
            <a:ext cx="914400" cy="914400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Fletxa dreta 16"/>
          <p:cNvSpPr/>
          <p:nvPr/>
        </p:nvSpPr>
        <p:spPr bwMode="auto">
          <a:xfrm>
            <a:off x="676860" y="3356992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etxa dreta 17"/>
          <p:cNvSpPr/>
          <p:nvPr/>
        </p:nvSpPr>
        <p:spPr bwMode="auto">
          <a:xfrm>
            <a:off x="582206" y="3432150"/>
            <a:ext cx="94654" cy="21105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etxa dreta 18"/>
          <p:cNvSpPr/>
          <p:nvPr/>
        </p:nvSpPr>
        <p:spPr bwMode="auto">
          <a:xfrm>
            <a:off x="683568" y="3501008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letxa dreta 19"/>
          <p:cNvSpPr/>
          <p:nvPr/>
        </p:nvSpPr>
        <p:spPr bwMode="auto">
          <a:xfrm>
            <a:off x="4539768" y="3140968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letxa dreta 20"/>
          <p:cNvSpPr/>
          <p:nvPr/>
        </p:nvSpPr>
        <p:spPr bwMode="auto">
          <a:xfrm>
            <a:off x="3961486" y="3356992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letxa dreta 21"/>
          <p:cNvSpPr/>
          <p:nvPr/>
        </p:nvSpPr>
        <p:spPr bwMode="auto">
          <a:xfrm>
            <a:off x="3969970" y="3503186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letxa dreta 22"/>
          <p:cNvSpPr/>
          <p:nvPr/>
        </p:nvSpPr>
        <p:spPr bwMode="auto">
          <a:xfrm>
            <a:off x="8107822" y="3392996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letxa dreta 23"/>
          <p:cNvSpPr/>
          <p:nvPr/>
        </p:nvSpPr>
        <p:spPr bwMode="auto">
          <a:xfrm>
            <a:off x="8107822" y="3503791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letxa dreta 24"/>
          <p:cNvSpPr/>
          <p:nvPr/>
        </p:nvSpPr>
        <p:spPr bwMode="auto">
          <a:xfrm>
            <a:off x="8107821" y="1772816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letxa dreta 26"/>
          <p:cNvSpPr/>
          <p:nvPr/>
        </p:nvSpPr>
        <p:spPr bwMode="auto">
          <a:xfrm flipH="1">
            <a:off x="8107819" y="6093296"/>
            <a:ext cx="317042" cy="86134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letxa dreta 27"/>
          <p:cNvSpPr/>
          <p:nvPr/>
        </p:nvSpPr>
        <p:spPr bwMode="auto">
          <a:xfrm>
            <a:off x="676860" y="1908700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letxa dreta 28"/>
          <p:cNvSpPr/>
          <p:nvPr/>
        </p:nvSpPr>
        <p:spPr bwMode="auto">
          <a:xfrm>
            <a:off x="3961485" y="1908700"/>
            <a:ext cx="317041" cy="72008"/>
          </a:xfrm>
          <a:prstGeom prst="rightArrow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8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Evolució de cada conreu</a:t>
            </a:r>
            <a:endParaRPr lang="ca-ES" dirty="0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92" y="3290384"/>
            <a:ext cx="2638417" cy="158405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0" name="Imat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585588"/>
            <a:ext cx="2690011" cy="1601962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1" name="Imat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5517" y="3298765"/>
            <a:ext cx="2616896" cy="1601963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2" name="Imat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3550" y="1585588"/>
            <a:ext cx="2608999" cy="1587024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3" name="Imat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954" y="1585588"/>
            <a:ext cx="2616894" cy="158405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5" name="Imatg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24128" y="4975360"/>
            <a:ext cx="2610518" cy="160753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6" name="Imatg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4128" y="3290384"/>
            <a:ext cx="2610518" cy="161034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33539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39552" y="115888"/>
            <a:ext cx="7881565" cy="1008062"/>
          </a:xfrm>
        </p:spPr>
        <p:txBody>
          <a:bodyPr/>
          <a:lstStyle/>
          <a:p>
            <a:r>
              <a:rPr lang="ca-ES" dirty="0" smtClean="0"/>
              <a:t>Comparativa per conreus respecte la superfície total</a:t>
            </a:r>
            <a:endParaRPr lang="ca-ES" dirty="0"/>
          </a:p>
        </p:txBody>
      </p:sp>
      <p:sp>
        <p:nvSpPr>
          <p:cNvPr id="4" name="QuadreDeText 3"/>
          <p:cNvSpPr txBox="1"/>
          <p:nvPr/>
        </p:nvSpPr>
        <p:spPr>
          <a:xfrm>
            <a:off x="107504" y="1267007"/>
            <a:ext cx="2771800" cy="1518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Any 2011</a:t>
            </a:r>
          </a:p>
          <a:p>
            <a:pPr algn="ctr"/>
            <a:endParaRPr lang="ca-ES" sz="20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>
              <a:defRPr/>
            </a:pPr>
            <a:endParaRPr lang="ca-ES" sz="20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QuadreDeText 4"/>
          <p:cNvSpPr txBox="1"/>
          <p:nvPr/>
        </p:nvSpPr>
        <p:spPr>
          <a:xfrm>
            <a:off x="4239915" y="1285266"/>
            <a:ext cx="221071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Any 2015</a:t>
            </a:r>
          </a:p>
          <a:p>
            <a:pPr algn="ctr"/>
            <a:endParaRPr lang="ca-ES" sz="20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endParaRPr lang="ca-ES" sz="2000" b="0" baseline="30000" dirty="0" smtClean="0"/>
          </a:p>
          <a:p>
            <a:pPr>
              <a:defRPr/>
            </a:pPr>
            <a:endParaRPr lang="ca-ES" sz="20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QuadreDeText 5"/>
          <p:cNvSpPr txBox="1"/>
          <p:nvPr/>
        </p:nvSpPr>
        <p:spPr>
          <a:xfrm>
            <a:off x="408820" y="3793683"/>
            <a:ext cx="221071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Any 2020</a:t>
            </a:r>
          </a:p>
          <a:p>
            <a:pPr algn="ctr"/>
            <a:endParaRPr lang="ca-ES" sz="20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algn="ctr"/>
            <a:endParaRPr lang="ca-ES" sz="2000" b="0" baseline="30000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>
              <a:defRPr/>
            </a:pPr>
            <a:endParaRPr lang="ca-ES" sz="20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QuadreDeText 6"/>
          <p:cNvSpPr txBox="1"/>
          <p:nvPr/>
        </p:nvSpPr>
        <p:spPr>
          <a:xfrm>
            <a:off x="4355072" y="3793683"/>
            <a:ext cx="19442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Any 2022</a:t>
            </a:r>
          </a:p>
          <a:p>
            <a:pPr algn="ctr"/>
            <a:endParaRPr lang="ca-ES" sz="2000" b="0" baseline="30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algn="ctr"/>
            <a:endParaRPr lang="ca-ES" sz="2000" b="0" baseline="30000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>
              <a:defRPr/>
            </a:pPr>
            <a:endParaRPr lang="ca-ES" sz="2000" b="0" baseline="30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ca-ES" dirty="0" smtClean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ca-ES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Imat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533" y="4134713"/>
            <a:ext cx="3461203" cy="2102599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0" name="Imat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282" y="4155342"/>
            <a:ext cx="3349633" cy="208197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1" name="Imat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6533" y="1628800"/>
            <a:ext cx="3461203" cy="213970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2" name="Imat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281" y="1628800"/>
            <a:ext cx="3497827" cy="2139707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2354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724275"/>
            <a:ext cx="7772400" cy="641350"/>
          </a:xfrm>
        </p:spPr>
        <p:txBody>
          <a:bodyPr/>
          <a:lstStyle/>
          <a:p>
            <a:pPr algn="ctr" eaLnBrk="1" hangingPunct="1"/>
            <a:r>
              <a:rPr lang="ca-ES" altLang="ca-ES" dirty="0" smtClean="0">
                <a:cs typeface="Arial" panose="020B0604020202020204" pitchFamily="34" charset="0"/>
              </a:rPr>
              <a:t>agricultura.gencat.cat</a:t>
            </a:r>
            <a:endParaRPr lang="ca-ES" altLang="ca-ES" dirty="0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5988" y="767792"/>
            <a:ext cx="4762500" cy="202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QuadreDeText 1"/>
          <p:cNvSpPr txBox="1"/>
          <p:nvPr/>
        </p:nvSpPr>
        <p:spPr>
          <a:xfrm>
            <a:off x="2370994" y="4374753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b="0" dirty="0"/>
              <a:t>Avinguda de </a:t>
            </a:r>
            <a:r>
              <a:rPr lang="ca-ES" sz="1400" b="0" dirty="0" err="1"/>
              <a:t>Beniamino</a:t>
            </a:r>
            <a:r>
              <a:rPr lang="ca-ES" sz="1400" b="0" dirty="0"/>
              <a:t> Farina, </a:t>
            </a:r>
            <a:r>
              <a:rPr lang="ca-ES" sz="1400" b="0" dirty="0" smtClean="0"/>
              <a:t>135                                                                                     </a:t>
            </a:r>
            <a:r>
              <a:rPr lang="ca-ES" sz="1400" b="0" dirty="0"/>
              <a:t>(Edifici del Mercat de la Flor i la Planta Ornamental) </a:t>
            </a:r>
            <a:endParaRPr lang="ca-ES" sz="1400" b="0" dirty="0" smtClean="0"/>
          </a:p>
          <a:p>
            <a:pPr algn="ctr"/>
            <a:r>
              <a:rPr lang="ca-ES" sz="1400" b="0" dirty="0" smtClean="0"/>
              <a:t>Vilassar </a:t>
            </a:r>
            <a:r>
              <a:rPr lang="ca-ES" sz="1400" b="0" dirty="0"/>
              <a:t>de Mar</a:t>
            </a:r>
          </a:p>
          <a:p>
            <a:pPr algn="ctr"/>
            <a:endParaRPr lang="ca-ES" sz="1400" b="0" dirty="0"/>
          </a:p>
          <a:p>
            <a:pPr algn="ctr"/>
            <a:r>
              <a:rPr lang="ca-ES" sz="1400" dirty="0"/>
              <a:t>93 754 03 90</a:t>
            </a:r>
          </a:p>
          <a:p>
            <a:pPr algn="ctr"/>
            <a:r>
              <a:rPr lang="ca-ES" sz="1400" dirty="0"/>
              <a:t>amaresme.daam@gencat.cat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_departament">
  <a:themeElements>
    <a:clrScheme name="presentacio_departame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990033"/>
      </a:accent2>
      <a:accent3>
        <a:srgbClr val="FFFFFF"/>
      </a:accent3>
      <a:accent4>
        <a:srgbClr val="000000"/>
      </a:accent4>
      <a:accent5>
        <a:srgbClr val="C0AAAA"/>
      </a:accent5>
      <a:accent6>
        <a:srgbClr val="8A002D"/>
      </a:accent6>
      <a:hlink>
        <a:srgbClr val="FF0000"/>
      </a:hlink>
      <a:folHlink>
        <a:srgbClr val="99CC00"/>
      </a:folHlink>
    </a:clrScheme>
    <a:fontScheme name="presentacio_departa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ca-E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o_departa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0000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0AAAA"/>
        </a:accent5>
        <a:accent6>
          <a:srgbClr val="8A002D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ntilla_Presentacio_blanc_LogoDARP.ppt [Modalitat compatibilitat]" id="{60290E65-8116-4FA1-AD87-C70E63BC656F}" vid="{D10F6E48-3312-4441-BD9C-3A7A1D101377}"/>
    </a:ext>
  </a:ext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23985</TotalTime>
  <Words>574</Words>
  <Application>Microsoft Office PowerPoint</Application>
  <PresentationFormat>Presentación en pantalla (4:3)</PresentationFormat>
  <Paragraphs>309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presentacio_departament</vt:lpstr>
      <vt:lpstr>Situació agrària                              al municipi d’Alella </vt:lpstr>
      <vt:lpstr>Dades generals d’Alella</vt:lpstr>
      <vt:lpstr>Font de dades</vt:lpstr>
      <vt:lpstr>Situació agrícola a Alella (any 2022)</vt:lpstr>
      <vt:lpstr>Comparativa cronològica de tots els conreus</vt:lpstr>
      <vt:lpstr>Evolució de cada conreu</vt:lpstr>
      <vt:lpstr>Comparativa per conreus respecte la superfície total</vt:lpstr>
      <vt:lpstr>agricultura.gencat.cat</vt:lpstr>
    </vt:vector>
  </TitlesOfParts>
  <Company>Generalitat de Catalunya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 Estratègic de la PAC</dc:title>
  <dc:creator>Sanchez Tarridas, Laia</dc:creator>
  <cp:lastModifiedBy>Mònica Vergés de Orovio</cp:lastModifiedBy>
  <cp:revision>600</cp:revision>
  <dcterms:created xsi:type="dcterms:W3CDTF">2021-12-21T08:38:20Z</dcterms:created>
  <dcterms:modified xsi:type="dcterms:W3CDTF">2023-09-12T15:19:40Z</dcterms:modified>
</cp:coreProperties>
</file>